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2179882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4204032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292851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3488175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387614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55DCCF52-EE89-44C8-977F-A8829967D81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283317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55DCCF52-EE89-44C8-977F-A8829967D814}" type="datetimeFigureOut">
              <a:rPr lang="ar-IQ" smtClean="0"/>
              <a:t>13/01/1441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3134831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55DCCF52-EE89-44C8-977F-A8829967D814}" type="datetimeFigureOut">
              <a:rPr lang="ar-IQ" smtClean="0"/>
              <a:t>13/01/1441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491871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5DCCF52-EE89-44C8-977F-A8829967D814}" type="datetimeFigureOut">
              <a:rPr lang="ar-IQ" smtClean="0"/>
              <a:t>13/01/1441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2116258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DCCF52-EE89-44C8-977F-A8829967D81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361612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5DCCF52-EE89-44C8-977F-A8829967D81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A6AB3BA-A19A-46D4-B7FF-364C4340A50D}" type="slidenum">
              <a:rPr lang="ar-IQ" smtClean="0"/>
              <a:t>‹#›</a:t>
            </a:fld>
            <a:endParaRPr lang="ar-IQ"/>
          </a:p>
        </p:txBody>
      </p:sp>
    </p:spTree>
    <p:extLst>
      <p:ext uri="{BB962C8B-B14F-4D97-AF65-F5344CB8AC3E}">
        <p14:creationId xmlns:p14="http://schemas.microsoft.com/office/powerpoint/2010/main" val="378093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DCCF52-EE89-44C8-977F-A8829967D814}" type="datetimeFigureOut">
              <a:rPr lang="ar-IQ" smtClean="0"/>
              <a:t>13/01/1441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6AB3BA-A19A-46D4-B7FF-364C4340A50D}" type="slidenum">
              <a:rPr lang="ar-IQ" smtClean="0"/>
              <a:t>‹#›</a:t>
            </a:fld>
            <a:endParaRPr lang="ar-IQ"/>
          </a:p>
        </p:txBody>
      </p:sp>
    </p:spTree>
    <p:extLst>
      <p:ext uri="{BB962C8B-B14F-4D97-AF65-F5344CB8AC3E}">
        <p14:creationId xmlns:p14="http://schemas.microsoft.com/office/powerpoint/2010/main" val="2591056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116632"/>
            <a:ext cx="8784976" cy="6624736"/>
          </a:xfrm>
        </p:spPr>
        <p:txBody>
          <a:bodyPr>
            <a:normAutofit/>
          </a:bodyPr>
          <a:lstStyle/>
          <a:p>
            <a:pPr algn="just"/>
            <a:r>
              <a:rPr lang="ar-IQ" b="1" dirty="0" smtClean="0">
                <a:solidFill>
                  <a:schemeClr val="tx1"/>
                </a:solidFill>
              </a:rPr>
              <a:t> </a:t>
            </a:r>
          </a:p>
          <a:p>
            <a:pPr algn="just"/>
            <a:r>
              <a:rPr lang="ar-IQ" b="1" dirty="0" smtClean="0">
                <a:solidFill>
                  <a:srgbClr val="C00000"/>
                </a:solidFill>
              </a:rPr>
              <a:t>المادة(2</a:t>
            </a:r>
            <a:r>
              <a:rPr lang="ar-IQ" b="1" dirty="0">
                <a:solidFill>
                  <a:srgbClr val="C00000"/>
                </a:solidFill>
              </a:rPr>
              <a:t>)</a:t>
            </a:r>
            <a:r>
              <a:rPr lang="ar-IQ" dirty="0">
                <a:solidFill>
                  <a:srgbClr val="C00000"/>
                </a:solidFill>
              </a:rPr>
              <a:t> </a:t>
            </a:r>
            <a:r>
              <a:rPr lang="ar-IQ" b="1" dirty="0">
                <a:solidFill>
                  <a:srgbClr val="C00000"/>
                </a:solidFill>
              </a:rPr>
              <a:t>الكرة </a:t>
            </a:r>
            <a:r>
              <a:rPr lang="en-US" dirty="0">
                <a:solidFill>
                  <a:srgbClr val="C00000"/>
                </a:solidFill>
              </a:rPr>
              <a:t>The </a:t>
            </a:r>
            <a:r>
              <a:rPr lang="en-US" dirty="0" smtClean="0">
                <a:solidFill>
                  <a:srgbClr val="C00000"/>
                </a:solidFill>
              </a:rPr>
              <a:t>ball</a:t>
            </a:r>
          </a:p>
          <a:p>
            <a:pPr marL="342900" indent="-342900" algn="just">
              <a:buFont typeface="Arial" charset="0"/>
              <a:buChar char="•"/>
            </a:pPr>
            <a:r>
              <a:rPr lang="ar-IQ" sz="2400" b="1" dirty="0" smtClean="0">
                <a:solidFill>
                  <a:schemeClr val="tx1"/>
                </a:solidFill>
              </a:rPr>
              <a:t>المواصفات </a:t>
            </a:r>
            <a:r>
              <a:rPr lang="ar-IQ" sz="2400" b="1" dirty="0">
                <a:solidFill>
                  <a:schemeClr val="tx1"/>
                </a:solidFill>
              </a:rPr>
              <a:t>والمقاييس </a:t>
            </a:r>
            <a:endParaRPr lang="ar-IQ" sz="2400" b="1" dirty="0" smtClean="0">
              <a:solidFill>
                <a:schemeClr val="tx1"/>
              </a:solidFill>
            </a:endParaRPr>
          </a:p>
          <a:p>
            <a:pPr algn="just"/>
            <a:endParaRPr lang="en-US" sz="2400" dirty="0">
              <a:solidFill>
                <a:schemeClr val="tx1"/>
              </a:solidFill>
            </a:endParaRPr>
          </a:p>
          <a:p>
            <a:pPr algn="just"/>
            <a:r>
              <a:rPr lang="ar-IQ" sz="2000" dirty="0" smtClean="0">
                <a:solidFill>
                  <a:schemeClr val="tx1"/>
                </a:solidFill>
              </a:rPr>
              <a:t>- يجب أن </a:t>
            </a:r>
            <a:r>
              <a:rPr lang="ar-IQ" sz="2000" dirty="0">
                <a:solidFill>
                  <a:schemeClr val="tx1"/>
                </a:solidFill>
              </a:rPr>
              <a:t>تكون الكرة مستديرة ومصٌنعة من مادة ملائمة . </a:t>
            </a:r>
            <a:endParaRPr lang="en-US" sz="2000" dirty="0">
              <a:solidFill>
                <a:schemeClr val="tx1"/>
              </a:solidFill>
            </a:endParaRPr>
          </a:p>
          <a:p>
            <a:pPr algn="just"/>
            <a:r>
              <a:rPr lang="ar-IQ" sz="2000" dirty="0">
                <a:solidFill>
                  <a:schemeClr val="tx1"/>
                </a:solidFill>
              </a:rPr>
              <a:t>- لا يتعدى محيط دائرة الكرة عن (70 سم) (28 بوصة) ولا يقل عن (68 سم) (27 بوصة) . </a:t>
            </a:r>
            <a:endParaRPr lang="en-US" sz="2000" dirty="0">
              <a:solidFill>
                <a:schemeClr val="tx1"/>
              </a:solidFill>
            </a:endParaRPr>
          </a:p>
          <a:p>
            <a:pPr algn="just"/>
            <a:r>
              <a:rPr lang="ar-IQ" sz="2000" dirty="0">
                <a:solidFill>
                  <a:schemeClr val="tx1"/>
                </a:solidFill>
              </a:rPr>
              <a:t>- لا يزيد وزنها عن (450 غرام) (16 </a:t>
            </a:r>
            <a:r>
              <a:rPr lang="ar-IQ" sz="2000" dirty="0" smtClean="0">
                <a:solidFill>
                  <a:schemeClr val="tx1"/>
                </a:solidFill>
              </a:rPr>
              <a:t>أوقية</a:t>
            </a:r>
            <a:r>
              <a:rPr lang="ar-IQ" sz="2000" dirty="0">
                <a:solidFill>
                  <a:schemeClr val="tx1"/>
                </a:solidFill>
              </a:rPr>
              <a:t>) ولا يقل عن </a:t>
            </a:r>
            <a:r>
              <a:rPr lang="ar-IQ" sz="2000" dirty="0" smtClean="0">
                <a:solidFill>
                  <a:schemeClr val="tx1"/>
                </a:solidFill>
              </a:rPr>
              <a:t>    (</a:t>
            </a:r>
            <a:r>
              <a:rPr lang="ar-IQ" sz="2000" dirty="0">
                <a:solidFill>
                  <a:schemeClr val="tx1"/>
                </a:solidFill>
              </a:rPr>
              <a:t>410 غرام) (14 </a:t>
            </a:r>
            <a:r>
              <a:rPr lang="ar-IQ" sz="2000" dirty="0" smtClean="0">
                <a:solidFill>
                  <a:schemeClr val="tx1"/>
                </a:solidFill>
              </a:rPr>
              <a:t>أوقية</a:t>
            </a:r>
            <a:r>
              <a:rPr lang="ar-IQ" sz="2000" dirty="0">
                <a:solidFill>
                  <a:schemeClr val="tx1"/>
                </a:solidFill>
              </a:rPr>
              <a:t>) عند توقيت بدء المباراة . </a:t>
            </a:r>
            <a:endParaRPr lang="en-US" sz="2000" dirty="0">
              <a:solidFill>
                <a:schemeClr val="tx1"/>
              </a:solidFill>
            </a:endParaRPr>
          </a:p>
          <a:p>
            <a:pPr algn="just"/>
            <a:r>
              <a:rPr lang="ar-IQ" sz="2000" dirty="0" smtClean="0">
                <a:solidFill>
                  <a:schemeClr val="tx1"/>
                </a:solidFill>
              </a:rPr>
              <a:t>- يجب أن </a:t>
            </a:r>
            <a:r>
              <a:rPr lang="ar-IQ" sz="2000" dirty="0">
                <a:solidFill>
                  <a:schemeClr val="tx1"/>
                </a:solidFill>
              </a:rPr>
              <a:t>يكون الضغط الجوي مساوياً </a:t>
            </a:r>
            <a:r>
              <a:rPr lang="ar-IQ" sz="2000" dirty="0" smtClean="0">
                <a:solidFill>
                  <a:schemeClr val="tx1"/>
                </a:solidFill>
              </a:rPr>
              <a:t>ﻟ (0,6 – 1,1</a:t>
            </a:r>
            <a:r>
              <a:rPr lang="ar-IQ" sz="2000" dirty="0">
                <a:solidFill>
                  <a:schemeClr val="tx1"/>
                </a:solidFill>
              </a:rPr>
              <a:t>) ضغط </a:t>
            </a:r>
            <a:r>
              <a:rPr lang="ar-IQ" sz="2000" dirty="0" smtClean="0">
                <a:solidFill>
                  <a:schemeClr val="tx1"/>
                </a:solidFill>
              </a:rPr>
              <a:t>جوي .</a:t>
            </a:r>
            <a:endParaRPr lang="en-US" sz="2000" dirty="0">
              <a:solidFill>
                <a:schemeClr val="tx1"/>
              </a:solidFill>
            </a:endParaRPr>
          </a:p>
          <a:p>
            <a:pPr algn="just"/>
            <a:r>
              <a:rPr lang="ar-IQ" sz="2000" dirty="0" smtClean="0">
                <a:solidFill>
                  <a:schemeClr val="tx1"/>
                </a:solidFill>
              </a:rPr>
              <a:t>- يجب أن </a:t>
            </a:r>
            <a:r>
              <a:rPr lang="ar-IQ" sz="2000" dirty="0">
                <a:solidFill>
                  <a:schemeClr val="tx1"/>
                </a:solidFill>
              </a:rPr>
              <a:t>تحمل كافة الكرات المستخدمة في مباريات ضمن مسابقة رسمية يتم تنظيمها تحت </a:t>
            </a:r>
            <a:r>
              <a:rPr lang="ar-IQ" sz="2000" dirty="0" smtClean="0">
                <a:solidFill>
                  <a:schemeClr val="tx1"/>
                </a:solidFill>
              </a:rPr>
              <a:t>إشراف </a:t>
            </a:r>
            <a:r>
              <a:rPr lang="ar-IQ" sz="2000" dirty="0">
                <a:solidFill>
                  <a:schemeClr val="tx1"/>
                </a:solidFill>
              </a:rPr>
              <a:t>الفيفا </a:t>
            </a:r>
            <a:r>
              <a:rPr lang="ar-IQ" sz="2000" dirty="0" smtClean="0">
                <a:solidFill>
                  <a:schemeClr val="tx1"/>
                </a:solidFill>
              </a:rPr>
              <a:t>أو </a:t>
            </a:r>
            <a:r>
              <a:rPr lang="ar-IQ" sz="2000" dirty="0">
                <a:solidFill>
                  <a:schemeClr val="tx1"/>
                </a:solidFill>
              </a:rPr>
              <a:t>الاتحادات القارية </a:t>
            </a:r>
            <a:r>
              <a:rPr lang="ar-IQ" sz="2000" dirty="0" smtClean="0">
                <a:solidFill>
                  <a:schemeClr val="tx1"/>
                </a:solidFill>
              </a:rPr>
              <a:t>أحدى </a:t>
            </a:r>
            <a:r>
              <a:rPr lang="ar-IQ" sz="2000" dirty="0">
                <a:solidFill>
                  <a:schemeClr val="tx1"/>
                </a:solidFill>
              </a:rPr>
              <a:t>علامات الجودة التالية : </a:t>
            </a:r>
            <a:endParaRPr lang="ar-IQ" sz="2000" dirty="0" smtClean="0">
              <a:solidFill>
                <a:schemeClr val="tx1"/>
              </a:solidFill>
            </a:endParaRPr>
          </a:p>
          <a:p>
            <a:endParaRPr lang="ar-IQ" sz="2000" dirty="0" smtClean="0">
              <a:solidFill>
                <a:schemeClr val="tx1"/>
              </a:solidFill>
            </a:endParaRPr>
          </a:p>
          <a:p>
            <a:endParaRPr lang="ar-IQ" sz="2000" dirty="0">
              <a:solidFill>
                <a:schemeClr val="tx1"/>
              </a:solidFill>
            </a:endParaRPr>
          </a:p>
          <a:p>
            <a:endParaRPr lang="ar-IQ" sz="2000" dirty="0" smtClean="0">
              <a:solidFill>
                <a:schemeClr val="tx1"/>
              </a:solidFill>
            </a:endParaRPr>
          </a:p>
          <a:p>
            <a:r>
              <a:rPr lang="ar-IQ" sz="2400" dirty="0">
                <a:solidFill>
                  <a:schemeClr val="tx1"/>
                </a:solidFill>
              </a:rPr>
              <a:t>معايير المباريات الدولية      </a:t>
            </a:r>
            <a:r>
              <a:rPr lang="ar-IQ" sz="2400" dirty="0" smtClean="0">
                <a:solidFill>
                  <a:schemeClr val="tx1"/>
                </a:solidFill>
              </a:rPr>
              <a:t>      </a:t>
            </a:r>
            <a:r>
              <a:rPr lang="ar-IQ" sz="2400" dirty="0">
                <a:solidFill>
                  <a:schemeClr val="tx1"/>
                </a:solidFill>
              </a:rPr>
              <a:t>معايير الفيفا للجودة            معايير الفيفا للجودة برو</a:t>
            </a:r>
            <a:endParaRPr lang="en-US" sz="2400" dirty="0">
              <a:solidFill>
                <a:schemeClr val="tx1"/>
              </a:solidFill>
            </a:endParaRPr>
          </a:p>
          <a:p>
            <a:endParaRPr lang="ar-IQ" sz="2400" dirty="0">
              <a:solidFill>
                <a:schemeClr val="tx1"/>
              </a:solidFill>
            </a:endParaRPr>
          </a:p>
        </p:txBody>
      </p:sp>
      <p:pic>
        <p:nvPicPr>
          <p:cNvPr id="4" name="صورة 3" descr="D:\4.jpg"/>
          <p:cNvPicPr/>
          <p:nvPr/>
        </p:nvPicPr>
        <p:blipFill>
          <a:blip r:embed="rId2" cstate="print"/>
          <a:srcRect/>
          <a:stretch>
            <a:fillRect/>
          </a:stretch>
        </p:blipFill>
        <p:spPr bwMode="auto">
          <a:xfrm>
            <a:off x="395536" y="4653136"/>
            <a:ext cx="8352928" cy="981075"/>
          </a:xfrm>
          <a:prstGeom prst="rect">
            <a:avLst/>
          </a:prstGeom>
          <a:noFill/>
          <a:ln w="9525">
            <a:noFill/>
            <a:miter lim="800000"/>
            <a:headEnd/>
            <a:tailEnd/>
          </a:ln>
        </p:spPr>
      </p:pic>
    </p:spTree>
    <p:extLst>
      <p:ext uri="{BB962C8B-B14F-4D97-AF65-F5344CB8AC3E}">
        <p14:creationId xmlns:p14="http://schemas.microsoft.com/office/powerpoint/2010/main" val="65402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a:bodyPr>
          <a:lstStyle/>
          <a:p>
            <a:pPr marL="0" lvl="0" indent="0" algn="just">
              <a:buNone/>
            </a:pPr>
            <a:endParaRPr lang="ar-IQ" sz="2200" b="1" dirty="0">
              <a:solidFill>
                <a:prstClr val="black"/>
              </a:solidFill>
            </a:endParaRPr>
          </a:p>
          <a:p>
            <a:pPr marL="0" lvl="0" indent="0" algn="just">
              <a:buNone/>
            </a:pPr>
            <a:r>
              <a:rPr lang="ar-IQ" sz="3000" b="1" dirty="0">
                <a:solidFill>
                  <a:srgbClr val="C00000"/>
                </a:solidFill>
              </a:rPr>
              <a:t>* المادة(3) اللاعبون  </a:t>
            </a:r>
            <a:r>
              <a:rPr lang="en-US" sz="3000" b="1" dirty="0">
                <a:solidFill>
                  <a:srgbClr val="C00000"/>
                </a:solidFill>
              </a:rPr>
              <a:t>Players</a:t>
            </a:r>
            <a:endParaRPr lang="en-US" sz="3000" dirty="0">
              <a:solidFill>
                <a:srgbClr val="C00000"/>
              </a:solidFill>
            </a:endParaRPr>
          </a:p>
          <a:p>
            <a:pPr marL="0" lvl="0" indent="0" algn="just">
              <a:buNone/>
            </a:pPr>
            <a:r>
              <a:rPr lang="ar-IQ" sz="2200" b="1" dirty="0">
                <a:solidFill>
                  <a:prstClr val="black"/>
                </a:solidFill>
              </a:rPr>
              <a:t>1- عدد اللاعبين </a:t>
            </a:r>
            <a:endParaRPr lang="en-US" sz="2200" dirty="0">
              <a:solidFill>
                <a:prstClr val="black"/>
              </a:solidFill>
            </a:endParaRPr>
          </a:p>
          <a:p>
            <a:pPr marL="0" lvl="0" indent="0" algn="just">
              <a:buNone/>
            </a:pPr>
            <a:r>
              <a:rPr lang="ar-IQ" sz="2200" dirty="0">
                <a:solidFill>
                  <a:prstClr val="black"/>
                </a:solidFill>
              </a:rPr>
              <a:t>     تقام المباراة بين فريقين يتألف كل منهما من أحد عشر لاعباً كحد أقصى ، يجب أن يكون أحدهم حارس مرمى ، لا يجوز بدء المباراة أو استمرارها</a:t>
            </a:r>
            <a:r>
              <a:rPr lang="ar-IQ" sz="2200" u="sng" dirty="0">
                <a:solidFill>
                  <a:prstClr val="black"/>
                </a:solidFill>
              </a:rPr>
              <a:t> </a:t>
            </a:r>
            <a:r>
              <a:rPr lang="ar-IQ" sz="2200" dirty="0">
                <a:solidFill>
                  <a:prstClr val="black"/>
                </a:solidFill>
              </a:rPr>
              <a:t>في حال أن  أياً من الفريقين يتألف من </a:t>
            </a:r>
            <a:r>
              <a:rPr lang="ar-IQ" sz="2200" dirty="0">
                <a:solidFill>
                  <a:srgbClr val="FF0000"/>
                </a:solidFill>
              </a:rPr>
              <a:t>أقل من سبعة لاعبين . </a:t>
            </a:r>
            <a:endParaRPr lang="en-US" sz="2200" dirty="0">
              <a:solidFill>
                <a:srgbClr val="FF0000"/>
              </a:solidFill>
            </a:endParaRPr>
          </a:p>
          <a:p>
            <a:pPr marL="0" lvl="0" indent="0" algn="just">
              <a:buNone/>
            </a:pPr>
            <a:r>
              <a:rPr lang="ar-IQ" sz="2200" b="1" dirty="0">
                <a:solidFill>
                  <a:prstClr val="black"/>
                </a:solidFill>
              </a:rPr>
              <a:t>2- عدد البدلاء </a:t>
            </a:r>
            <a:endParaRPr lang="en-US" sz="2200" dirty="0">
              <a:solidFill>
                <a:prstClr val="black"/>
              </a:solidFill>
            </a:endParaRPr>
          </a:p>
          <a:p>
            <a:pPr marL="0" lvl="0" indent="0" algn="just">
              <a:buNone/>
            </a:pPr>
            <a:r>
              <a:rPr lang="ar-IQ" sz="2200" dirty="0">
                <a:solidFill>
                  <a:prstClr val="black"/>
                </a:solidFill>
              </a:rPr>
              <a:t>     المسابقات الرسمية يجوز الاستعانة بعدد ثلاثة بدلاء كحد أقصى في أي مباراة تقام ضمن مسابقة رسمية يتم تنظيمها تحت إشراف الفيفا أو الاتحادات القارية أو الوطنية , كما يجب أن يحدد نظام البطولة </a:t>
            </a:r>
            <a:r>
              <a:rPr lang="ar-IQ" sz="2200" dirty="0">
                <a:solidFill>
                  <a:srgbClr val="FF0000"/>
                </a:solidFill>
              </a:rPr>
              <a:t>عدد البدلاء من ثلاثة </a:t>
            </a:r>
            <a:r>
              <a:rPr lang="ar-IQ" sz="2200" dirty="0">
                <a:solidFill>
                  <a:prstClr val="black"/>
                </a:solidFill>
              </a:rPr>
              <a:t>الى اثنى عشر كحد أقصى أو استخدام بديل إضافي في الوقت الإضافي ، أما المباريات الأخرى</a:t>
            </a:r>
            <a:r>
              <a:rPr lang="ar-IQ" sz="2200" b="1" dirty="0">
                <a:solidFill>
                  <a:prstClr val="black"/>
                </a:solidFill>
              </a:rPr>
              <a:t> </a:t>
            </a:r>
            <a:r>
              <a:rPr lang="ar-IQ" sz="2200" dirty="0">
                <a:solidFill>
                  <a:prstClr val="black"/>
                </a:solidFill>
              </a:rPr>
              <a:t>فيمكن تسجيل اثنى عشر بديلاً كحد أقصى ولا يمكن استخدام إلا </a:t>
            </a:r>
            <a:r>
              <a:rPr lang="ar-IQ" sz="2200" dirty="0">
                <a:solidFill>
                  <a:srgbClr val="FF0000"/>
                </a:solidFill>
              </a:rPr>
              <a:t>ستة منهم كحد أقصى .</a:t>
            </a:r>
          </a:p>
          <a:p>
            <a:pPr marL="0" lvl="0" indent="0" algn="just">
              <a:buNone/>
            </a:pPr>
            <a:r>
              <a:rPr lang="ar-IQ" sz="2200" dirty="0">
                <a:solidFill>
                  <a:srgbClr val="FF0000"/>
                </a:solidFill>
              </a:rPr>
              <a:t>  </a:t>
            </a:r>
            <a:endParaRPr lang="en-US" sz="2200" dirty="0">
              <a:solidFill>
                <a:srgbClr val="FF0000"/>
              </a:solidFill>
            </a:endParaRPr>
          </a:p>
          <a:p>
            <a:pPr marL="0" lvl="0" indent="0" algn="just">
              <a:buNone/>
            </a:pPr>
            <a:r>
              <a:rPr lang="ar-IQ" sz="2200" b="1" dirty="0">
                <a:solidFill>
                  <a:prstClr val="black"/>
                </a:solidFill>
              </a:rPr>
              <a:t>3- اجراءات التبديل </a:t>
            </a:r>
            <a:endParaRPr lang="en-US" sz="2200" dirty="0">
              <a:solidFill>
                <a:prstClr val="black"/>
              </a:solidFill>
            </a:endParaRPr>
          </a:p>
          <a:p>
            <a:pPr marL="0" lvl="0" indent="0" algn="just">
              <a:buNone/>
            </a:pPr>
            <a:r>
              <a:rPr lang="ar-IQ" sz="2200" dirty="0">
                <a:solidFill>
                  <a:prstClr val="black"/>
                </a:solidFill>
              </a:rPr>
              <a:t>- يجب اعطاء أسماء البدلاء قبل بداية المباراة ، لا يجوز مشاركة أي بديل لم يتم إدراج أسمه ضمن قائمة البدلاء . </a:t>
            </a:r>
            <a:endParaRPr lang="en-US" sz="2200" dirty="0">
              <a:solidFill>
                <a:prstClr val="black"/>
              </a:solidFill>
            </a:endParaRPr>
          </a:p>
          <a:p>
            <a:pPr marL="0" lvl="0" indent="0" algn="just">
              <a:buNone/>
            </a:pPr>
            <a:r>
              <a:rPr lang="ar-IQ" sz="2200" dirty="0">
                <a:solidFill>
                  <a:prstClr val="black"/>
                </a:solidFill>
              </a:rPr>
              <a:t>- اللاعب المستبدل ملزماً بمغادرة ميدان اللعب من أقرب نقطة في الملعب. </a:t>
            </a:r>
            <a:endParaRPr lang="en-US" sz="2200" dirty="0">
              <a:solidFill>
                <a:prstClr val="black"/>
              </a:solidFill>
            </a:endParaRPr>
          </a:p>
          <a:p>
            <a:pPr marL="0" lvl="0" indent="0" algn="just">
              <a:buNone/>
            </a:pPr>
            <a:r>
              <a:rPr lang="ar-IQ" sz="2200" dirty="0">
                <a:solidFill>
                  <a:prstClr val="black"/>
                </a:solidFill>
              </a:rPr>
              <a:t>- في حال إن اللاعب المراد استبداله رفض مغادرة ميدان اللعب ، تتم مواصلة اللعب . </a:t>
            </a:r>
            <a:endParaRPr lang="en-US" sz="2200" dirty="0">
              <a:solidFill>
                <a:prstClr val="black"/>
              </a:solidFill>
            </a:endParaRPr>
          </a:p>
          <a:p>
            <a:pPr marL="0" lvl="0" indent="0" algn="just">
              <a:buNone/>
            </a:pPr>
            <a:r>
              <a:rPr lang="ar-IQ" sz="2200" dirty="0">
                <a:solidFill>
                  <a:prstClr val="black"/>
                </a:solidFill>
              </a:rPr>
              <a:t>- بإمكان البدلاء المشاركة في أي استئناف للعب شريطة الدخول الى أرضية ميدان اللعب اولاً</a:t>
            </a:r>
            <a:r>
              <a:rPr lang="ar-IQ" sz="2200" b="1" dirty="0">
                <a:solidFill>
                  <a:prstClr val="black"/>
                </a:solidFill>
              </a:rPr>
              <a:t> . </a:t>
            </a:r>
            <a:endParaRPr lang="en-US" sz="2200" dirty="0">
              <a:solidFill>
                <a:prstClr val="black"/>
              </a:solidFill>
            </a:endParaRPr>
          </a:p>
          <a:p>
            <a:pPr marL="0" lvl="0" indent="0" algn="just">
              <a:buNone/>
            </a:pPr>
            <a:endParaRPr lang="ar-IQ" sz="2200" dirty="0">
              <a:solidFill>
                <a:prstClr val="black"/>
              </a:solidFill>
            </a:endParaRPr>
          </a:p>
          <a:p>
            <a:endParaRPr lang="ar-IQ" dirty="0"/>
          </a:p>
        </p:txBody>
      </p:sp>
    </p:spTree>
    <p:extLst>
      <p:ext uri="{BB962C8B-B14F-4D97-AF65-F5344CB8AC3E}">
        <p14:creationId xmlns:p14="http://schemas.microsoft.com/office/powerpoint/2010/main" val="1978656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552728"/>
          </a:xfrm>
        </p:spPr>
        <p:txBody>
          <a:bodyPr>
            <a:normAutofit fontScale="77500" lnSpcReduction="20000"/>
          </a:bodyPr>
          <a:lstStyle/>
          <a:p>
            <a:pPr marL="0" lvl="0" indent="0" algn="just">
              <a:buNone/>
            </a:pPr>
            <a:r>
              <a:rPr lang="ar-IQ" sz="2600" b="1" dirty="0">
                <a:solidFill>
                  <a:srgbClr val="00B0F0"/>
                </a:solidFill>
              </a:rPr>
              <a:t>4</a:t>
            </a:r>
            <a:r>
              <a:rPr lang="ar-IQ" sz="3100" b="1" dirty="0">
                <a:solidFill>
                  <a:srgbClr val="00B0F0"/>
                </a:solidFill>
              </a:rPr>
              <a:t>- تبديل حارس المرمى </a:t>
            </a:r>
          </a:p>
          <a:p>
            <a:pPr marL="0" lvl="0" indent="0" algn="just">
              <a:buNone/>
            </a:pPr>
            <a:r>
              <a:rPr lang="ar-IQ" sz="3100" dirty="0" smtClean="0">
                <a:solidFill>
                  <a:prstClr val="black"/>
                </a:solidFill>
              </a:rPr>
              <a:t>يجوز </a:t>
            </a:r>
            <a:r>
              <a:rPr lang="ar-IQ" sz="3100" dirty="0">
                <a:solidFill>
                  <a:prstClr val="black"/>
                </a:solidFill>
              </a:rPr>
              <a:t>لأي من اللاعبين التغيير مع حارس المرمى بشرط : </a:t>
            </a:r>
            <a:endParaRPr lang="en-US" sz="3100" dirty="0">
              <a:solidFill>
                <a:prstClr val="black"/>
              </a:solidFill>
            </a:endParaRPr>
          </a:p>
          <a:p>
            <a:pPr marL="0" lvl="0" indent="0" algn="just">
              <a:buNone/>
            </a:pPr>
            <a:r>
              <a:rPr lang="ar-IQ" sz="3100" dirty="0">
                <a:solidFill>
                  <a:prstClr val="black"/>
                </a:solidFill>
              </a:rPr>
              <a:t>- ابلاغ الحكم قبل اجراء التغيير . </a:t>
            </a:r>
            <a:endParaRPr lang="en-US" sz="3100" dirty="0">
              <a:solidFill>
                <a:prstClr val="black"/>
              </a:solidFill>
            </a:endParaRPr>
          </a:p>
          <a:p>
            <a:pPr marL="0" lvl="0" indent="0" algn="just">
              <a:buNone/>
            </a:pPr>
            <a:r>
              <a:rPr lang="ar-IQ" sz="3100" dirty="0">
                <a:solidFill>
                  <a:prstClr val="black"/>
                </a:solidFill>
              </a:rPr>
              <a:t>اجراء التغيير اثناء توقف اللعب . </a:t>
            </a:r>
          </a:p>
          <a:p>
            <a:pPr marL="0" lvl="0" indent="0" algn="just">
              <a:buNone/>
            </a:pPr>
            <a:r>
              <a:rPr lang="ar-IQ" sz="1500" dirty="0">
                <a:solidFill>
                  <a:prstClr val="black"/>
                </a:solidFill>
              </a:rPr>
              <a:t> </a:t>
            </a:r>
            <a:r>
              <a:rPr lang="ar-IQ" sz="3100" b="1" dirty="0" smtClean="0">
                <a:solidFill>
                  <a:srgbClr val="00B0F0"/>
                </a:solidFill>
              </a:rPr>
              <a:t>5- </a:t>
            </a:r>
            <a:r>
              <a:rPr lang="ar-IQ" sz="3100" b="1" dirty="0">
                <a:solidFill>
                  <a:srgbClr val="00B0F0"/>
                </a:solidFill>
              </a:rPr>
              <a:t>الاشخاص الزائدون في ميدان اللعب</a:t>
            </a:r>
            <a:endParaRPr lang="en-US" sz="3100" dirty="0">
              <a:solidFill>
                <a:srgbClr val="00B0F0"/>
              </a:solidFill>
            </a:endParaRPr>
          </a:p>
          <a:p>
            <a:pPr marL="0" lvl="0" indent="0" algn="just">
              <a:buNone/>
            </a:pPr>
            <a:r>
              <a:rPr lang="ar-IQ" sz="3100" dirty="0"/>
              <a:t>المدرب والإداريون المدرجون ضمن قائمة الفريق (باستثناء اللاعبين أو البدلاء) هم مسؤولو الفريق ، أي شخص أخر ليس مدرجاً ضمن قائمة الفريق كلاعب أو بديل أو مسؤول بالفريق يعد عنصراً خارجياً .</a:t>
            </a:r>
            <a:r>
              <a:rPr lang="ar-IQ" sz="3100" u="sng" dirty="0"/>
              <a:t> </a:t>
            </a:r>
            <a:endParaRPr lang="en-US" sz="3100" dirty="0"/>
          </a:p>
          <a:p>
            <a:pPr marL="0" lvl="0" indent="0" algn="just">
              <a:buNone/>
            </a:pPr>
            <a:r>
              <a:rPr lang="ar-IQ" sz="3100" dirty="0"/>
              <a:t>- في حال دخول مسؤول بالفريق أو بديل أو لاعب مستبدل أو لاعب مطرود أو عنصر خارجي الى ميدان اللعب ، يجب على الحكم القيام بالتالي : </a:t>
            </a:r>
            <a:endParaRPr lang="en-US" sz="3100" dirty="0"/>
          </a:p>
          <a:p>
            <a:pPr marL="0" lvl="0" indent="0" algn="just">
              <a:buNone/>
            </a:pPr>
            <a:r>
              <a:rPr lang="ar-IQ" sz="3100" dirty="0"/>
              <a:t>- ايقاف اللعب فقط في حال وجود تداخل مع اللعب وإبعاد هذا الشخص عند توقف اللعب واتخاذ الاجراء الانضباطي الملائم . </a:t>
            </a:r>
            <a:endParaRPr lang="en-US" sz="3100" dirty="0"/>
          </a:p>
          <a:p>
            <a:pPr marL="0" lvl="0" indent="0" algn="just">
              <a:buNone/>
            </a:pPr>
            <a:r>
              <a:rPr lang="ar-IQ" sz="3100" dirty="0"/>
              <a:t>في حال ايقاف اللعب وكان التداخل من قبل : </a:t>
            </a:r>
            <a:endParaRPr lang="en-US" sz="3100" dirty="0"/>
          </a:p>
          <a:p>
            <a:pPr marL="0" lvl="0" indent="0" algn="just">
              <a:buNone/>
            </a:pPr>
            <a:r>
              <a:rPr lang="ar-IQ" sz="3100" dirty="0"/>
              <a:t>- مسؤول بالفريق أو بديل أو لاعب مستبدل أو لاعب مطرود ، يتم استئناف اللعب بركلة حرة مباشرة أو ركلة جزاء . </a:t>
            </a:r>
            <a:endParaRPr lang="en-US" sz="3100" dirty="0"/>
          </a:p>
          <a:p>
            <a:pPr marL="0" lvl="0" indent="0" algn="just">
              <a:buNone/>
            </a:pPr>
            <a:r>
              <a:rPr lang="ar-IQ" sz="3100" dirty="0"/>
              <a:t>- عنصر خارجي ، يتم استئناف اللعب بإسقاط الكرة . </a:t>
            </a:r>
            <a:endParaRPr lang="en-US" sz="3100" dirty="0"/>
          </a:p>
          <a:p>
            <a:pPr marL="0" lvl="0" indent="0" algn="just">
              <a:buNone/>
            </a:pPr>
            <a:r>
              <a:rPr lang="ar-IQ" sz="3100" dirty="0"/>
              <a:t>- في حال إن الكرة تتجه الى المرمى ولم يمنع التدخل في اللعب لاعباً مدافعاً من إبعاد الكرة ، يتم احتساب الهدف في حال عبور الكرة خط المرمى (حتى حال إن التلامس تم مع الكرة) باستثناء أن تدخل الكرة مرمى المنافس .</a:t>
            </a:r>
            <a:endParaRPr lang="en-US" sz="3100" dirty="0"/>
          </a:p>
          <a:p>
            <a:pPr marL="0" lvl="0" indent="0" algn="just">
              <a:buNone/>
            </a:pPr>
            <a:endParaRPr lang="ar-IQ" sz="2300" dirty="0"/>
          </a:p>
          <a:p>
            <a:endParaRPr lang="ar-IQ" sz="4600" dirty="0"/>
          </a:p>
        </p:txBody>
      </p:sp>
    </p:spTree>
    <p:extLst>
      <p:ext uri="{BB962C8B-B14F-4D97-AF65-F5344CB8AC3E}">
        <p14:creationId xmlns:p14="http://schemas.microsoft.com/office/powerpoint/2010/main" val="187464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92500" lnSpcReduction="10000"/>
          </a:bodyPr>
          <a:lstStyle/>
          <a:p>
            <a:pPr marL="0" lvl="0" indent="0" algn="just">
              <a:buNone/>
            </a:pPr>
            <a:endParaRPr lang="ar-IQ" sz="2400" b="1" dirty="0">
              <a:solidFill>
                <a:prstClr val="black"/>
              </a:solidFill>
            </a:endParaRPr>
          </a:p>
          <a:p>
            <a:pPr marL="0" lvl="0" indent="0" algn="just">
              <a:buNone/>
            </a:pPr>
            <a:r>
              <a:rPr lang="ar-IQ" sz="2400" b="1" dirty="0">
                <a:solidFill>
                  <a:srgbClr val="00B0F0"/>
                </a:solidFill>
              </a:rPr>
              <a:t>6- إحراز هدف مع تواجد شخص زائد على أرضية ميدان اللعب </a:t>
            </a:r>
          </a:p>
          <a:p>
            <a:pPr marL="0" lvl="0" indent="0" algn="just">
              <a:buNone/>
            </a:pPr>
            <a:endParaRPr lang="en-US" sz="2400" dirty="0">
              <a:solidFill>
                <a:prstClr val="black"/>
              </a:solidFill>
            </a:endParaRPr>
          </a:p>
          <a:p>
            <a:pPr marL="0" lvl="0" indent="0" algn="just">
              <a:buNone/>
            </a:pPr>
            <a:r>
              <a:rPr lang="ar-IQ" sz="2200" dirty="0">
                <a:solidFill>
                  <a:prstClr val="black"/>
                </a:solidFill>
              </a:rPr>
              <a:t>* في حال ( بعد إحراز الهدف وقبل الاستئناف اللعب) ، قام الحكم بملاحظة تواجد شخص زائد داخل ميدان اللعب عندما تم إحراز الهدف . </a:t>
            </a:r>
            <a:endParaRPr lang="en-US" sz="2200" dirty="0">
              <a:solidFill>
                <a:prstClr val="black"/>
              </a:solidFill>
            </a:endParaRPr>
          </a:p>
          <a:p>
            <a:pPr marL="0" lvl="0" indent="0" algn="just">
              <a:buNone/>
            </a:pPr>
            <a:r>
              <a:rPr lang="ar-IQ" sz="2200" dirty="0">
                <a:solidFill>
                  <a:srgbClr val="FF0000"/>
                </a:solidFill>
              </a:rPr>
              <a:t>- يجب أن يقوم الحكم الغاء الهدف في حال إن هذا الشخص الزائد : </a:t>
            </a:r>
            <a:endParaRPr lang="en-US" sz="2200" dirty="0">
              <a:solidFill>
                <a:srgbClr val="FF0000"/>
              </a:solidFill>
            </a:endParaRPr>
          </a:p>
          <a:p>
            <a:pPr marL="0" lvl="0" indent="0" algn="just">
              <a:buNone/>
            </a:pPr>
            <a:r>
              <a:rPr lang="ar-IQ" sz="2200" dirty="0">
                <a:solidFill>
                  <a:prstClr val="black"/>
                </a:solidFill>
              </a:rPr>
              <a:t>- لاعب بديل أو لاعب مستبدل أو لاعب مطرود أو مسؤول بالفريق الذي أحرز الهدف . </a:t>
            </a:r>
            <a:endParaRPr lang="en-US" sz="2200" dirty="0">
              <a:solidFill>
                <a:prstClr val="black"/>
              </a:solidFill>
            </a:endParaRPr>
          </a:p>
          <a:p>
            <a:pPr marL="0" lvl="0" indent="0" algn="just">
              <a:buNone/>
            </a:pPr>
            <a:r>
              <a:rPr lang="ar-IQ" sz="2200" dirty="0">
                <a:solidFill>
                  <a:prstClr val="black"/>
                </a:solidFill>
              </a:rPr>
              <a:t>- عنصر خارجي والذي تداخل في اللعب باستثناء دخول هدف , كما موضح أعلاه ( أشخاص زائدين على أرضية ميدان اللعب )  . </a:t>
            </a:r>
            <a:endParaRPr lang="en-US" sz="2200" dirty="0">
              <a:solidFill>
                <a:prstClr val="black"/>
              </a:solidFill>
            </a:endParaRPr>
          </a:p>
          <a:p>
            <a:pPr marL="0" lvl="0" indent="0" algn="just">
              <a:buNone/>
            </a:pPr>
            <a:r>
              <a:rPr lang="ar-IQ" sz="2200" dirty="0">
                <a:solidFill>
                  <a:prstClr val="black"/>
                </a:solidFill>
              </a:rPr>
              <a:t>يتم استئناف اللعب بموجب ركلة مرمى أو ركلة ركنية أو اسقاط الكرة . </a:t>
            </a:r>
            <a:endParaRPr lang="en-US" sz="2200" dirty="0">
              <a:solidFill>
                <a:prstClr val="black"/>
              </a:solidFill>
            </a:endParaRPr>
          </a:p>
          <a:p>
            <a:pPr marL="0" lvl="0" indent="0" algn="just">
              <a:buNone/>
            </a:pPr>
            <a:r>
              <a:rPr lang="ar-IQ" sz="2200" dirty="0">
                <a:solidFill>
                  <a:srgbClr val="FF0000"/>
                </a:solidFill>
              </a:rPr>
              <a:t>- يجب أن يقوم الحكم باحتساب الهدف في حال أن هذا الشخص الزائد : </a:t>
            </a:r>
            <a:endParaRPr lang="en-US" sz="2200" dirty="0">
              <a:solidFill>
                <a:srgbClr val="FF0000"/>
              </a:solidFill>
            </a:endParaRPr>
          </a:p>
          <a:p>
            <a:pPr marL="0" lvl="0" indent="0" algn="just">
              <a:buNone/>
            </a:pPr>
            <a:r>
              <a:rPr lang="ar-IQ" sz="2200" dirty="0">
                <a:solidFill>
                  <a:prstClr val="black"/>
                </a:solidFill>
              </a:rPr>
              <a:t>- لاعب او بديل او مستبدل او لاعب مطرود او مسؤول بالفريق الذي دخل مرماه الهدف . </a:t>
            </a:r>
            <a:endParaRPr lang="en-US" sz="2200" dirty="0">
              <a:solidFill>
                <a:prstClr val="black"/>
              </a:solidFill>
            </a:endParaRPr>
          </a:p>
          <a:p>
            <a:pPr marL="0" lvl="0" indent="0" algn="just">
              <a:buNone/>
            </a:pPr>
            <a:r>
              <a:rPr lang="ar-IQ" sz="2200" dirty="0">
                <a:solidFill>
                  <a:prstClr val="black"/>
                </a:solidFill>
              </a:rPr>
              <a:t>- عنصر خارجي لم يتداخل في اللعب . </a:t>
            </a:r>
            <a:endParaRPr lang="en-US" sz="2200" dirty="0">
              <a:solidFill>
                <a:prstClr val="black"/>
              </a:solidFill>
            </a:endParaRPr>
          </a:p>
          <a:p>
            <a:pPr marL="0" lvl="0" indent="0" algn="just">
              <a:buNone/>
            </a:pPr>
            <a:r>
              <a:rPr lang="ar-IQ" sz="2200" dirty="0">
                <a:solidFill>
                  <a:prstClr val="black"/>
                </a:solidFill>
              </a:rPr>
              <a:t>- في كافة الحالات ، يجب على الحكم إبعاد هذا الشخص الزائد خارج ميدان اللعب . </a:t>
            </a:r>
            <a:endParaRPr lang="en-US" sz="2200" dirty="0">
              <a:solidFill>
                <a:prstClr val="black"/>
              </a:solidFill>
            </a:endParaRPr>
          </a:p>
          <a:p>
            <a:pPr marL="0" lvl="0" indent="0" algn="just">
              <a:buNone/>
            </a:pPr>
            <a:r>
              <a:rPr lang="ar-IQ" sz="2200" dirty="0">
                <a:solidFill>
                  <a:prstClr val="black"/>
                </a:solidFill>
              </a:rPr>
              <a:t>* في حال</a:t>
            </a:r>
            <a:r>
              <a:rPr lang="ar-IQ" sz="2200" u="sng" dirty="0">
                <a:solidFill>
                  <a:prstClr val="black"/>
                </a:solidFill>
              </a:rPr>
              <a:t> </a:t>
            </a:r>
            <a:r>
              <a:rPr lang="ar-IQ" sz="2200" dirty="0">
                <a:solidFill>
                  <a:prstClr val="black"/>
                </a:solidFill>
              </a:rPr>
              <a:t>( بعد إحراز الهدف وبعد استئناف اللعب ) ، يقوم الحكم بملاحظة تواجد شخص زائد داخل ميدان اللعب عندما تم إحراز الهدف ، </a:t>
            </a:r>
            <a:r>
              <a:rPr lang="ar-IQ" sz="2200" dirty="0">
                <a:solidFill>
                  <a:srgbClr val="FF0000"/>
                </a:solidFill>
              </a:rPr>
              <a:t>لا يمكن الغاء الهدف .</a:t>
            </a:r>
            <a:r>
              <a:rPr lang="ar-IQ" sz="2200" u="sng" dirty="0">
                <a:solidFill>
                  <a:srgbClr val="FF0000"/>
                </a:solidFill>
              </a:rPr>
              <a:t> </a:t>
            </a:r>
            <a:endParaRPr lang="en-US" sz="2200" dirty="0">
              <a:solidFill>
                <a:srgbClr val="FF0000"/>
              </a:solidFill>
            </a:endParaRPr>
          </a:p>
          <a:p>
            <a:pPr marL="0" lvl="0" indent="0" algn="just">
              <a:buNone/>
            </a:pPr>
            <a:r>
              <a:rPr lang="ar-IQ" sz="2200" dirty="0">
                <a:solidFill>
                  <a:prstClr val="black"/>
                </a:solidFill>
              </a:rPr>
              <a:t>* في حال إن هذا الشخص الزائد مازال على أرضية ميدان اللعب حينئذ يجب على الحكم إيقاف اللعب وإبعاد هذا الشخص الإضافي ( الزائد ) ثم استئناف اللعب بإسقاط الكرة أو ركلة حرة وفقاً لما يقتضيه الأمر . </a:t>
            </a:r>
            <a:endParaRPr lang="en-US" sz="2200" dirty="0">
              <a:solidFill>
                <a:prstClr val="black"/>
              </a:solidFill>
            </a:endParaRPr>
          </a:p>
          <a:p>
            <a:pPr marL="0" lvl="0" indent="0" algn="just">
              <a:buNone/>
            </a:pPr>
            <a:r>
              <a:rPr lang="ar-IQ" sz="2200" dirty="0">
                <a:solidFill>
                  <a:srgbClr val="00B050"/>
                </a:solidFill>
              </a:rPr>
              <a:t>- يجب على الحكم رفع تقرير بشأن هذه الواقعة الى الجهات المختصة . </a:t>
            </a:r>
          </a:p>
          <a:p>
            <a:endParaRPr lang="ar-IQ" dirty="0"/>
          </a:p>
        </p:txBody>
      </p:sp>
    </p:spTree>
    <p:extLst>
      <p:ext uri="{BB962C8B-B14F-4D97-AF65-F5344CB8AC3E}">
        <p14:creationId xmlns:p14="http://schemas.microsoft.com/office/powerpoint/2010/main" val="4065836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92500" lnSpcReduction="10000"/>
          </a:bodyPr>
          <a:lstStyle/>
          <a:p>
            <a:pPr marL="0" lvl="0" indent="0" algn="just">
              <a:buNone/>
            </a:pPr>
            <a:r>
              <a:rPr lang="ar-IQ" sz="3000" b="1" dirty="0">
                <a:solidFill>
                  <a:srgbClr val="FF0000"/>
                </a:solidFill>
              </a:rPr>
              <a:t>* المادة(4) معدات اللاعبين </a:t>
            </a:r>
            <a:r>
              <a:rPr lang="en-US" sz="3000" dirty="0">
                <a:solidFill>
                  <a:srgbClr val="FF0000"/>
                </a:solidFill>
              </a:rPr>
              <a:t>Players' equipment</a:t>
            </a:r>
          </a:p>
          <a:p>
            <a:pPr marL="0" lvl="0" indent="0" algn="just">
              <a:buNone/>
            </a:pPr>
            <a:r>
              <a:rPr lang="ar-IQ" sz="2400" b="1" dirty="0">
                <a:solidFill>
                  <a:srgbClr val="1F497D">
                    <a:lumMod val="60000"/>
                    <a:lumOff val="40000"/>
                  </a:srgbClr>
                </a:solidFill>
              </a:rPr>
              <a:t>1- السلامة </a:t>
            </a:r>
            <a:endParaRPr lang="en-US" sz="2400" dirty="0">
              <a:solidFill>
                <a:srgbClr val="1F497D">
                  <a:lumMod val="60000"/>
                  <a:lumOff val="40000"/>
                </a:srgbClr>
              </a:solidFill>
            </a:endParaRPr>
          </a:p>
          <a:p>
            <a:pPr marL="0" lvl="0" indent="0" algn="just">
              <a:buNone/>
            </a:pPr>
            <a:r>
              <a:rPr lang="ar-IQ" sz="2200" dirty="0">
                <a:solidFill>
                  <a:prstClr val="black"/>
                </a:solidFill>
              </a:rPr>
              <a:t>- يجب على اللاعب عدم استخدام معدات أو ارتداء أي شيء يشكل خطورة .                            </a:t>
            </a:r>
            <a:endParaRPr lang="en-US" sz="2200" dirty="0">
              <a:solidFill>
                <a:prstClr val="black"/>
              </a:solidFill>
            </a:endParaRPr>
          </a:p>
          <a:p>
            <a:pPr marL="0" lvl="0" indent="0" algn="just">
              <a:buNone/>
            </a:pPr>
            <a:r>
              <a:rPr lang="ar-IQ" sz="2200" dirty="0">
                <a:solidFill>
                  <a:prstClr val="black"/>
                </a:solidFill>
              </a:rPr>
              <a:t>- كافة المجوهرات (السلاسل والخواتم والاساور والاقراط والعصابات الجلدية والمطاطية ... الخ)</a:t>
            </a:r>
            <a:endParaRPr lang="en-US" sz="2200" dirty="0">
              <a:solidFill>
                <a:prstClr val="black"/>
              </a:solidFill>
            </a:endParaRPr>
          </a:p>
          <a:p>
            <a:pPr marL="0" lvl="0" indent="0" algn="just">
              <a:buNone/>
            </a:pPr>
            <a:r>
              <a:rPr lang="ar-IQ" sz="2200" dirty="0">
                <a:solidFill>
                  <a:prstClr val="black"/>
                </a:solidFill>
              </a:rPr>
              <a:t>غير مسموح بها ويجب خلعها ، أيضاً غير مسموح باستخدام الشريط اللاصق لتغطية هذه المجوهرات . </a:t>
            </a:r>
            <a:endParaRPr lang="en-US" sz="2200" dirty="0">
              <a:solidFill>
                <a:prstClr val="black"/>
              </a:solidFill>
            </a:endParaRPr>
          </a:p>
          <a:p>
            <a:pPr marL="0" lvl="0" indent="0" algn="just">
              <a:buNone/>
            </a:pPr>
            <a:r>
              <a:rPr lang="ar-IQ" sz="2200" dirty="0">
                <a:solidFill>
                  <a:prstClr val="black"/>
                </a:solidFill>
              </a:rPr>
              <a:t>- يجب منح إنذار الى اللاعب الذي يرفض الامتثال أو يقوم بارتداء هذه الأغراض مرة أخرى . </a:t>
            </a:r>
            <a:endParaRPr lang="en-US" sz="2200" dirty="0">
              <a:solidFill>
                <a:prstClr val="black"/>
              </a:solidFill>
            </a:endParaRPr>
          </a:p>
          <a:p>
            <a:pPr marL="0" lvl="0" indent="0" algn="just">
              <a:buNone/>
            </a:pPr>
            <a:r>
              <a:rPr lang="ar-IQ" sz="2400" b="1" dirty="0">
                <a:solidFill>
                  <a:srgbClr val="1F497D">
                    <a:lumMod val="60000"/>
                    <a:lumOff val="40000"/>
                  </a:srgbClr>
                </a:solidFill>
              </a:rPr>
              <a:t>2- معدات الزامية </a:t>
            </a:r>
            <a:endParaRPr lang="en-US" sz="2400" dirty="0">
              <a:solidFill>
                <a:srgbClr val="1F497D">
                  <a:lumMod val="60000"/>
                  <a:lumOff val="40000"/>
                </a:srgbClr>
              </a:solidFill>
            </a:endParaRPr>
          </a:p>
          <a:p>
            <a:pPr marL="0" lvl="0" indent="0" algn="just">
              <a:buNone/>
            </a:pPr>
            <a:r>
              <a:rPr lang="ar-IQ" sz="2200" dirty="0">
                <a:solidFill>
                  <a:prstClr val="black"/>
                </a:solidFill>
              </a:rPr>
              <a:t>تتألف المعدات الإلزامية للاعب من الأغراض التالية المنفصلة : </a:t>
            </a:r>
            <a:endParaRPr lang="en-US" sz="2200" dirty="0">
              <a:solidFill>
                <a:prstClr val="black"/>
              </a:solidFill>
            </a:endParaRPr>
          </a:p>
          <a:p>
            <a:pPr marL="0" lvl="0" indent="0" algn="just">
              <a:buNone/>
            </a:pPr>
            <a:r>
              <a:rPr lang="ar-IQ" sz="2200" dirty="0">
                <a:solidFill>
                  <a:prstClr val="black"/>
                </a:solidFill>
              </a:rPr>
              <a:t>- قميص ذو أكمام . </a:t>
            </a:r>
            <a:endParaRPr lang="en-US" sz="2200" dirty="0">
              <a:solidFill>
                <a:prstClr val="black"/>
              </a:solidFill>
            </a:endParaRPr>
          </a:p>
          <a:p>
            <a:pPr marL="0" lvl="0" indent="0" algn="just">
              <a:buNone/>
            </a:pPr>
            <a:r>
              <a:rPr lang="ar-IQ" sz="2200" dirty="0">
                <a:solidFill>
                  <a:prstClr val="black"/>
                </a:solidFill>
              </a:rPr>
              <a:t>- سروال . </a:t>
            </a:r>
            <a:endParaRPr lang="en-US" sz="2200" dirty="0">
              <a:solidFill>
                <a:prstClr val="black"/>
              </a:solidFill>
            </a:endParaRPr>
          </a:p>
          <a:p>
            <a:pPr marL="0" lvl="0" indent="0" algn="just">
              <a:buNone/>
            </a:pPr>
            <a:r>
              <a:rPr lang="ar-IQ" sz="2200" dirty="0">
                <a:solidFill>
                  <a:prstClr val="black"/>
                </a:solidFill>
              </a:rPr>
              <a:t>- جوارب ، أي شريط لاصق أو أي مادة يتم ارتداؤها خارجياً  يجب أن تكون بنفس لون الجزء من الجوارب التي وضعها عليه أو تغطيته  . </a:t>
            </a:r>
            <a:endParaRPr lang="en-US" sz="2200" dirty="0">
              <a:solidFill>
                <a:prstClr val="black"/>
              </a:solidFill>
            </a:endParaRPr>
          </a:p>
          <a:p>
            <a:pPr marL="0" lvl="0" indent="0" algn="just">
              <a:buNone/>
            </a:pPr>
            <a:r>
              <a:rPr lang="ar-IQ" sz="2200" dirty="0">
                <a:solidFill>
                  <a:prstClr val="black"/>
                </a:solidFill>
              </a:rPr>
              <a:t>- واقي الساقين ، يجب أن تكون مصنعة من مادة ملائمة لتوفير حماية معقولة ويتم تغطيتها بالجوارب . </a:t>
            </a:r>
            <a:endParaRPr lang="en-US" sz="2200" dirty="0">
              <a:solidFill>
                <a:prstClr val="black"/>
              </a:solidFill>
            </a:endParaRPr>
          </a:p>
          <a:p>
            <a:pPr marL="0" lvl="0" indent="0" algn="just">
              <a:buNone/>
            </a:pPr>
            <a:r>
              <a:rPr lang="ar-IQ" sz="2200" dirty="0">
                <a:solidFill>
                  <a:prstClr val="black"/>
                </a:solidFill>
              </a:rPr>
              <a:t>- أحذية . </a:t>
            </a:r>
            <a:endParaRPr lang="en-US" sz="2200" dirty="0">
              <a:solidFill>
                <a:prstClr val="black"/>
              </a:solidFill>
            </a:endParaRPr>
          </a:p>
          <a:p>
            <a:pPr marL="0" lvl="0" indent="0" algn="just">
              <a:buNone/>
            </a:pPr>
            <a:r>
              <a:rPr lang="ar-IQ" sz="2200" dirty="0">
                <a:solidFill>
                  <a:prstClr val="black"/>
                </a:solidFill>
              </a:rPr>
              <a:t>- يجوز لحارس المرمى ارتداء سروال بدلة رياضية . </a:t>
            </a:r>
            <a:endParaRPr lang="en-US" sz="2200" dirty="0">
              <a:solidFill>
                <a:prstClr val="black"/>
              </a:solidFill>
            </a:endParaRPr>
          </a:p>
          <a:p>
            <a:pPr marL="0" lvl="0" indent="0" algn="just">
              <a:buNone/>
            </a:pPr>
            <a:r>
              <a:rPr lang="ar-IQ" sz="2200" dirty="0">
                <a:solidFill>
                  <a:prstClr val="black"/>
                </a:solidFill>
              </a:rPr>
              <a:t>- يجب على اللاعب الذي يفقد حذاءه أو واقي الساق</a:t>
            </a:r>
            <a:r>
              <a:rPr lang="ar-IQ" sz="2200" u="sng" dirty="0">
                <a:solidFill>
                  <a:prstClr val="black"/>
                </a:solidFill>
              </a:rPr>
              <a:t> </a:t>
            </a:r>
            <a:r>
              <a:rPr lang="ar-IQ" sz="2200" dirty="0">
                <a:solidFill>
                  <a:prstClr val="black"/>
                </a:solidFill>
              </a:rPr>
              <a:t>بدون قصد استبدالهم في أقرب وقت ممكن وليس متأخراً عن توقف اللعب التالي ، وفي حال قيام اللاعب بركل الكرة أو إحراز هدف قبل قيامه بذلك ، يتم احتساب الهدف . </a:t>
            </a:r>
            <a:endParaRPr lang="en-US" sz="2200" dirty="0">
              <a:solidFill>
                <a:prstClr val="black"/>
              </a:solidFill>
            </a:endParaRPr>
          </a:p>
          <a:p>
            <a:pPr marL="0" lvl="0" indent="0" algn="just">
              <a:buNone/>
            </a:pPr>
            <a:endParaRPr lang="ar-IQ" sz="2200" dirty="0">
              <a:solidFill>
                <a:prstClr val="black"/>
              </a:solidFill>
            </a:endParaRPr>
          </a:p>
          <a:p>
            <a:endParaRPr lang="ar-IQ" dirty="0"/>
          </a:p>
        </p:txBody>
      </p:sp>
    </p:spTree>
    <p:extLst>
      <p:ext uri="{BB962C8B-B14F-4D97-AF65-F5344CB8AC3E}">
        <p14:creationId xmlns:p14="http://schemas.microsoft.com/office/powerpoint/2010/main" val="592553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009531"/>
          </a:xfrm>
        </p:spPr>
        <p:txBody>
          <a:bodyPr>
            <a:normAutofit fontScale="92500" lnSpcReduction="20000"/>
          </a:bodyPr>
          <a:lstStyle/>
          <a:p>
            <a:pPr marL="0" lvl="0" indent="0" algn="just">
              <a:buNone/>
            </a:pPr>
            <a:r>
              <a:rPr lang="ar-IQ" sz="2200" dirty="0">
                <a:solidFill>
                  <a:prstClr val="black"/>
                </a:solidFill>
              </a:rPr>
              <a:t> </a:t>
            </a:r>
          </a:p>
          <a:p>
            <a:pPr marL="0" lvl="0" indent="0" algn="just">
              <a:buNone/>
            </a:pPr>
            <a:r>
              <a:rPr lang="ar-IQ" sz="2600" b="1" dirty="0">
                <a:solidFill>
                  <a:srgbClr val="1F497D">
                    <a:lumMod val="60000"/>
                    <a:lumOff val="40000"/>
                  </a:srgbClr>
                </a:solidFill>
              </a:rPr>
              <a:t>3- الألوان </a:t>
            </a:r>
            <a:endParaRPr lang="en-US" sz="2600" dirty="0">
              <a:solidFill>
                <a:srgbClr val="1F497D">
                  <a:lumMod val="60000"/>
                  <a:lumOff val="40000"/>
                </a:srgbClr>
              </a:solidFill>
            </a:endParaRPr>
          </a:p>
          <a:p>
            <a:pPr marL="0" lvl="0" indent="0" algn="just">
              <a:buNone/>
            </a:pPr>
            <a:r>
              <a:rPr lang="ar-IQ" sz="2200" dirty="0">
                <a:solidFill>
                  <a:prstClr val="black"/>
                </a:solidFill>
              </a:rPr>
              <a:t>- يجب على كل حارس مرمى ارتداء الوان مغايرة تميزه عن بقية اللاعبين وعن حكام المباراة . </a:t>
            </a:r>
            <a:endParaRPr lang="en-US" sz="2200" dirty="0">
              <a:solidFill>
                <a:prstClr val="black"/>
              </a:solidFill>
            </a:endParaRPr>
          </a:p>
          <a:p>
            <a:pPr marL="0" lvl="0" indent="0" algn="just">
              <a:buNone/>
            </a:pPr>
            <a:r>
              <a:rPr lang="ar-IQ" sz="2200" dirty="0">
                <a:solidFill>
                  <a:prstClr val="black"/>
                </a:solidFill>
              </a:rPr>
              <a:t>يجب أن تحمل القمصان التحتية نفس اللون الرئيسي لكم القميص ، وأيضاً يجب أن تحمل السراويل التحتية ( الضاغط ) بنفس اللون الرئيسي للشورت أو الجزء السفلي من الشورت .</a:t>
            </a:r>
          </a:p>
          <a:p>
            <a:pPr marL="0" lvl="0" indent="0" algn="just">
              <a:buNone/>
            </a:pPr>
            <a:r>
              <a:rPr lang="ar-IQ" sz="2200" dirty="0">
                <a:solidFill>
                  <a:prstClr val="black"/>
                </a:solidFill>
              </a:rPr>
              <a:t>- يجب أن يرتدي لاعبو نفس الفريق الواناً مماثلة . </a:t>
            </a:r>
          </a:p>
          <a:p>
            <a:pPr marL="0" lvl="0" indent="0" algn="just">
              <a:buNone/>
            </a:pPr>
            <a:endParaRPr lang="en-US" sz="2200" dirty="0">
              <a:solidFill>
                <a:prstClr val="black"/>
              </a:solidFill>
            </a:endParaRPr>
          </a:p>
          <a:p>
            <a:pPr marL="0" lvl="0" indent="0" algn="just">
              <a:buNone/>
            </a:pPr>
            <a:r>
              <a:rPr lang="ar-IQ" sz="2600" b="1" dirty="0">
                <a:solidFill>
                  <a:srgbClr val="1F497D">
                    <a:lumMod val="60000"/>
                    <a:lumOff val="40000"/>
                  </a:srgbClr>
                </a:solidFill>
              </a:rPr>
              <a:t>4- معدات أخرى </a:t>
            </a:r>
            <a:endParaRPr lang="en-US" sz="2600" dirty="0">
              <a:solidFill>
                <a:srgbClr val="1F497D">
                  <a:lumMod val="60000"/>
                  <a:lumOff val="40000"/>
                </a:srgbClr>
              </a:solidFill>
            </a:endParaRPr>
          </a:p>
          <a:p>
            <a:pPr marL="0" lvl="0" indent="0" algn="just">
              <a:buNone/>
            </a:pPr>
            <a:r>
              <a:rPr lang="ar-IQ" sz="2200" dirty="0">
                <a:solidFill>
                  <a:prstClr val="black"/>
                </a:solidFill>
              </a:rPr>
              <a:t>يتم السماح بارتداء معدات أخرى وقائية وغير خطرة ، على سبيل المثال واقي الرأس ، أقنعة الوجه ، واقي الركبة ، واقي الذراع والمصنعة من مواد لينة خفيفة الوزن ومبطنة مثل قبعات حراس المرمى والنظارات الرياضية . </a:t>
            </a:r>
            <a:endParaRPr lang="en-US" sz="2200" dirty="0">
              <a:solidFill>
                <a:prstClr val="black"/>
              </a:solidFill>
            </a:endParaRPr>
          </a:p>
          <a:p>
            <a:pPr marL="0" lvl="0" indent="0" algn="just">
              <a:buNone/>
            </a:pPr>
            <a:r>
              <a:rPr lang="ar-IQ" sz="2200" dirty="0">
                <a:solidFill>
                  <a:prstClr val="black"/>
                </a:solidFill>
              </a:rPr>
              <a:t>- عند ارتداء أغطية الرأس ، يجب ان تكون سوداء اللون أو تحمل نفس اللون الرئيسي للقميص (شريطة أن يرتدي لاعبو نفس الفريق الواناً مماثلة) ولا تكون متصلة بالقميص . </a:t>
            </a:r>
            <a:endParaRPr lang="en-US" sz="2200" dirty="0">
              <a:solidFill>
                <a:prstClr val="black"/>
              </a:solidFill>
            </a:endParaRPr>
          </a:p>
          <a:p>
            <a:pPr marL="0" lvl="0" indent="0" algn="just">
              <a:buNone/>
            </a:pPr>
            <a:r>
              <a:rPr lang="ar-IQ" sz="2200" dirty="0">
                <a:solidFill>
                  <a:prstClr val="black"/>
                </a:solidFill>
              </a:rPr>
              <a:t>- غير مسموح باستخدام أي شكل من التواصل الإلكتروني من طرف مرافقي الفريق باستثناء عندما يتعلق الأمر بسلامة اللاعب أو لأسباب تكتيكية ولكن فقط باستعمال معدات صغيرة محمولة باليد (الميكرفون وسماعة الرأس وسماعة الأذن والهاتف الذكي والساعة الذكية والكمبيوتر المحمول) عندها يمكن استخدامها . </a:t>
            </a:r>
            <a:endParaRPr lang="en-US" sz="2200" dirty="0">
              <a:solidFill>
                <a:prstClr val="black"/>
              </a:solidFill>
            </a:endParaRPr>
          </a:p>
          <a:p>
            <a:pPr marL="0" lvl="0" indent="0" algn="just">
              <a:buNone/>
            </a:pPr>
            <a:r>
              <a:rPr lang="ar-IQ" sz="2200" dirty="0">
                <a:solidFill>
                  <a:prstClr val="black"/>
                </a:solidFill>
              </a:rPr>
              <a:t>- عندما يتم استخدام التكنولوجياً القابلة للارتداء كجزء من أنظمة الأداء والتتبع الالكترونية (</a:t>
            </a:r>
            <a:r>
              <a:rPr lang="en-US" sz="2200" dirty="0">
                <a:solidFill>
                  <a:prstClr val="black"/>
                </a:solidFill>
              </a:rPr>
              <a:t>EPTS</a:t>
            </a:r>
            <a:r>
              <a:rPr lang="ar-IQ" sz="2200" dirty="0">
                <a:solidFill>
                  <a:prstClr val="black"/>
                </a:solidFill>
              </a:rPr>
              <a:t>) يجب أن يتأكد منظم البطولة أن التكنولوجيا المثبتة على معدات اللاعبين لا تشكل خطراً وتحمل علامة اختبار المعدات وفقاً لمعيار المطابقة الدولي الذي أقره الفيفا .  </a:t>
            </a:r>
            <a:endParaRPr lang="en-US" sz="2200" dirty="0">
              <a:solidFill>
                <a:prstClr val="black"/>
              </a:solidFill>
            </a:endParaRPr>
          </a:p>
          <a:p>
            <a:pPr marL="0" lvl="0" indent="0" algn="just">
              <a:buNone/>
            </a:pPr>
            <a:endParaRPr lang="ar-IQ" sz="2200" dirty="0">
              <a:solidFill>
                <a:prstClr val="black"/>
              </a:solidFill>
            </a:endParaRPr>
          </a:p>
          <a:p>
            <a:endParaRPr lang="ar-IQ" dirty="0"/>
          </a:p>
        </p:txBody>
      </p:sp>
    </p:spTree>
    <p:extLst>
      <p:ext uri="{BB962C8B-B14F-4D97-AF65-F5344CB8AC3E}">
        <p14:creationId xmlns:p14="http://schemas.microsoft.com/office/powerpoint/2010/main" val="344417572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1168</Words>
  <Application>Microsoft Office PowerPoint</Application>
  <PresentationFormat>عرض على الشاشة (3:4)‏</PresentationFormat>
  <Paragraphs>78</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DR.Wael 2010</dc:creator>
  <cp:lastModifiedBy>DR.Wael 2010</cp:lastModifiedBy>
  <cp:revision>5</cp:revision>
  <dcterms:created xsi:type="dcterms:W3CDTF">2019-09-12T12:30:28Z</dcterms:created>
  <dcterms:modified xsi:type="dcterms:W3CDTF">2019-09-12T18:50:47Z</dcterms:modified>
</cp:coreProperties>
</file>